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DM Sans Bold" charset="1" panose="00000000000000000000"/>
      <p:regular r:id="rId15"/>
    </p:embeddedFont>
    <p:embeddedFont>
      <p:font typeface="DM Sans" charset="1" panose="00000000000000000000"/>
      <p:regular r:id="rId16"/>
    </p:embeddedFont>
    <p:embeddedFont>
      <p:font typeface="Montserrat Heavy" charset="1" panose="00000A00000000000000"/>
      <p:regular r:id="rId17"/>
    </p:embeddedFont>
    <p:embeddedFont>
      <p:font typeface="Canva Sans" charset="1" panose="020B0503030501040103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www.loom.com/share/a40c4501ecbe4f4eb6a55d322789b772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907591" y="420514"/>
            <a:ext cx="10452393" cy="8806141"/>
          </a:xfrm>
          <a:custGeom>
            <a:avLst/>
            <a:gdLst/>
            <a:ahLst/>
            <a:cxnLst/>
            <a:rect r="r" b="b" t="t" l="l"/>
            <a:pathLst>
              <a:path h="8806141" w="10452393">
                <a:moveTo>
                  <a:pt x="0" y="0"/>
                </a:moveTo>
                <a:lnTo>
                  <a:pt x="10452393" y="0"/>
                </a:lnTo>
                <a:lnTo>
                  <a:pt x="10452393" y="8806141"/>
                </a:lnTo>
                <a:lnTo>
                  <a:pt x="0" y="88061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596837"/>
            <a:ext cx="9849731" cy="5907915"/>
            <a:chOff x="0" y="0"/>
            <a:chExt cx="13132975" cy="787722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3672462"/>
              <a:ext cx="9935939" cy="597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400"/>
                </a:lnSpc>
              </a:pPr>
              <a:r>
                <a:rPr lang="en-US" b="true" sz="2000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Course: 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CSE440  |  </a:t>
              </a:r>
              <a:r>
                <a:rPr lang="en-US" b="true" sz="2000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Section: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 1  |  </a:t>
              </a:r>
              <a:r>
                <a:rPr lang="en-US" b="true" sz="2000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Faculty: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 MSRb  |  </a:t>
              </a:r>
              <a:r>
                <a:rPr lang="en-US" b="true" sz="2000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Group: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 3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28575"/>
              <a:ext cx="11097177" cy="16507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920"/>
                </a:lnSpc>
              </a:pPr>
              <a:r>
                <a:rPr lang="en-US" sz="8000" b="true">
                  <a:solidFill>
                    <a:srgbClr val="3B82F6"/>
                  </a:solidFill>
                  <a:latin typeface="Montserrat Heavy"/>
                  <a:ea typeface="Montserrat Heavy"/>
                  <a:cs typeface="Montserrat Heavy"/>
                  <a:sym typeface="Montserrat Heavy"/>
                </a:rPr>
                <a:t>MediDiagnose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728516"/>
              <a:ext cx="13132975" cy="11787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600">
                  <a:solidFill>
                    <a:srgbClr val="696D76"/>
                  </a:solidFill>
                  <a:latin typeface="DM Sans"/>
                  <a:ea typeface="DM Sans"/>
                  <a:cs typeface="DM Sans"/>
                  <a:sym typeface="DM Sans"/>
                </a:rPr>
                <a:t>An Expert System for Medical Diagnosis Using </a:t>
              </a:r>
            </a:p>
            <a:p>
              <a:pPr algn="l">
                <a:lnSpc>
                  <a:spcPts val="3640"/>
                </a:lnSpc>
              </a:pPr>
              <a:r>
                <a:rPr lang="en-US" sz="2600">
                  <a:solidFill>
                    <a:srgbClr val="696D76"/>
                  </a:solidFill>
                  <a:latin typeface="DM Sans"/>
                  <a:ea typeface="DM Sans"/>
                  <a:cs typeface="DM Sans"/>
                  <a:sym typeface="DM Sans"/>
                </a:rPr>
                <a:t>Logic Programming and Knowledge Representation Techniques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5140370"/>
              <a:ext cx="6676827" cy="2736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00"/>
                </a:lnSpc>
              </a:pPr>
              <a:r>
                <a:rPr lang="en-US" b="true" sz="2000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GROUP MEMBERS: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WASIUL ISLAM (1721150042)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MD. JARIF MEHTAB HOSSAIN (2111216642)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MD. SAJIDUL ISLAM (2212663042)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IMRUL KAYS KHAN SOVON (2221752042)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803466" cy="939127"/>
              </a:xfrm>
              <a:custGeom>
                <a:avLst/>
                <a:gdLst/>
                <a:ahLst/>
                <a:cxnLst/>
                <a:rect r="r" b="b" t="t" l="l"/>
                <a:pathLst>
                  <a:path h="939127" w="5803466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20972414" y="371908"/>
              <a:ext cx="621043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b="true" sz="2299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name="Freeform 13" id="13"/>
            <p:cNvSpPr/>
            <p:nvPr/>
          </p:nvSpPr>
          <p:spPr>
            <a:xfrm flipH="false" flipV="false" rot="0">
              <a:off x="23503525" y="251322"/>
              <a:ext cx="939975" cy="791929"/>
            </a:xfrm>
            <a:custGeom>
              <a:avLst/>
              <a:gdLst/>
              <a:ahLst/>
              <a:cxnLst/>
              <a:rect r="r" b="b" t="t" l="l"/>
              <a:pathLst>
                <a:path h="791929" w="939975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313960" y="9631826"/>
            <a:ext cx="1408773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839" y="9258300"/>
            <a:ext cx="22035035" cy="3565748"/>
            <a:chOff x="0" y="0"/>
            <a:chExt cx="5803466" cy="9391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03466" cy="939127"/>
            </a:xfrm>
            <a:custGeom>
              <a:avLst/>
              <a:gdLst/>
              <a:ahLst/>
              <a:cxnLst/>
              <a:rect r="r" b="b" t="t" l="l"/>
              <a:pathLst>
                <a:path h="939127" w="5803466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803466" cy="939127"/>
              </a:xfrm>
              <a:custGeom>
                <a:avLst/>
                <a:gdLst/>
                <a:ahLst/>
                <a:cxnLst/>
                <a:rect r="r" b="b" t="t" l="l"/>
                <a:pathLst>
                  <a:path h="939127" w="5803466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20972414" y="371908"/>
              <a:ext cx="621043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b="true" sz="2299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23503525" y="251322"/>
              <a:ext cx="939975" cy="791929"/>
            </a:xfrm>
            <a:custGeom>
              <a:avLst/>
              <a:gdLst/>
              <a:ahLst/>
              <a:cxnLst/>
              <a:rect r="r" b="b" t="t" l="l"/>
              <a:pathLst>
                <a:path h="791929" w="939975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029700" y="0"/>
            <a:ext cx="9258300" cy="9258300"/>
          </a:xfrm>
          <a:custGeom>
            <a:avLst/>
            <a:gdLst/>
            <a:ahLst/>
            <a:cxnLst/>
            <a:rect r="r" b="b" t="t" l="l"/>
            <a:pathLst>
              <a:path h="9258300" w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31405" y="1372896"/>
            <a:ext cx="6420939" cy="871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true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The Problem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94070" y="2959919"/>
            <a:ext cx="7295608" cy="4939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MEDICINE IS </a:t>
            </a:r>
            <a:r>
              <a:rPr lang="en-US" b="true" sz="2799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NOT BINARY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  <a:p>
            <a:pPr algn="l" marL="604519" indent="-302260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REAL PATIENTS EXPRESS </a:t>
            </a:r>
            <a:r>
              <a:rPr lang="en-US" b="true" sz="2799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UNCERTAINTY</a:t>
            </a: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("70% SURE")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  <a:p>
            <a:pPr algn="l" marL="604519" indent="-302260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DEEP LEARNING MODELS ARE </a:t>
            </a:r>
            <a:r>
              <a:rPr lang="en-US" b="true" sz="2799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HARD TO TRUST</a:t>
            </a: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(BLACK BOX)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  <a:p>
            <a:pPr algn="l" marL="604519" indent="-302260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GOAL: TRANSPARENT AI THAT REASONS WITH </a:t>
            </a:r>
            <a:r>
              <a:rPr lang="en-US" b="true" sz="2799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UNCERTAINTY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3960" y="9631826"/>
            <a:ext cx="1408773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839" y="9258300"/>
            <a:ext cx="22035035" cy="3565748"/>
            <a:chOff x="0" y="0"/>
            <a:chExt cx="5803466" cy="9391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03466" cy="939127"/>
            </a:xfrm>
            <a:custGeom>
              <a:avLst/>
              <a:gdLst/>
              <a:ahLst/>
              <a:cxnLst/>
              <a:rect r="r" b="b" t="t" l="l"/>
              <a:pathLst>
                <a:path h="939127" w="5803466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803466" cy="939127"/>
              </a:xfrm>
              <a:custGeom>
                <a:avLst/>
                <a:gdLst/>
                <a:ahLst/>
                <a:cxnLst/>
                <a:rect r="r" b="b" t="t" l="l"/>
                <a:pathLst>
                  <a:path h="939127" w="5803466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20972414" y="371908"/>
              <a:ext cx="621043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b="true" sz="2299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23503525" y="251322"/>
              <a:ext cx="939975" cy="791929"/>
            </a:xfrm>
            <a:custGeom>
              <a:avLst/>
              <a:gdLst/>
              <a:ahLst/>
              <a:cxnLst/>
              <a:rect r="r" b="b" t="t" l="l"/>
              <a:pathLst>
                <a:path h="791929" w="939975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474775" y="2486221"/>
            <a:ext cx="6836044" cy="568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A USER-FRI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ENDLY, </a:t>
            </a:r>
            <a:r>
              <a:rPr lang="en-US" b="true" sz="2499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CHAT-BASED PORTAL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FOR INSTA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NT 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PAT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I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T 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CCESS.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 marL="539749" indent="-269875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MIMICS A CLINICIAN'S DECISION-MAKING PROCESS USING </a:t>
            </a:r>
            <a:r>
              <a:rPr lang="en-US" b="true" sz="2499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LOGICAL RULES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 marL="539749" indent="-269875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HANDLES </a:t>
            </a:r>
            <a:r>
              <a:rPr lang="en-US" b="true" sz="2499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"FUZZY" INPUTS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(E.G., "I'M 70% SURE") RATHER THAN JUST RIGID YES/NO ANSWERS.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 marL="539749" indent="-269875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PROVIDES </a:t>
            </a:r>
            <a:r>
              <a:rPr lang="en-US" b="true" sz="2499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EXPLAINABLE RESULTS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FOR 6 DISTINCT VIRAL AND BACTERIAL RESPIRATORY CONDITIONS.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682327" y="1143000"/>
            <a:ext cx="6420939" cy="871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true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Our Solution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0" y="0"/>
            <a:ext cx="9398000" cy="9258300"/>
          </a:xfrm>
          <a:custGeom>
            <a:avLst/>
            <a:gdLst/>
            <a:ahLst/>
            <a:cxnLst/>
            <a:rect r="r" b="b" t="t" l="l"/>
            <a:pathLst>
              <a:path h="9258300" w="9398000">
                <a:moveTo>
                  <a:pt x="0" y="0"/>
                </a:moveTo>
                <a:lnTo>
                  <a:pt x="9398000" y="0"/>
                </a:lnTo>
                <a:lnTo>
                  <a:pt x="93980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000" t="0" r="-29621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13960" y="9631826"/>
            <a:ext cx="1408773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839" y="9258300"/>
            <a:ext cx="22035035" cy="3565748"/>
            <a:chOff x="0" y="0"/>
            <a:chExt cx="5803466" cy="9391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03466" cy="939127"/>
            </a:xfrm>
            <a:custGeom>
              <a:avLst/>
              <a:gdLst/>
              <a:ahLst/>
              <a:cxnLst/>
              <a:rect r="r" b="b" t="t" l="l"/>
              <a:pathLst>
                <a:path h="939127" w="5803466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803466" cy="939127"/>
              </a:xfrm>
              <a:custGeom>
                <a:avLst/>
                <a:gdLst/>
                <a:ahLst/>
                <a:cxnLst/>
                <a:rect r="r" b="b" t="t" l="l"/>
                <a:pathLst>
                  <a:path h="939127" w="5803466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20972414" y="371908"/>
              <a:ext cx="621043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b="true" sz="2299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23503525" y="251322"/>
              <a:ext cx="939975" cy="791929"/>
            </a:xfrm>
            <a:custGeom>
              <a:avLst/>
              <a:gdLst/>
              <a:ahLst/>
              <a:cxnLst/>
              <a:rect r="r" b="b" t="t" l="l"/>
              <a:pathLst>
                <a:path h="791929" w="939975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37630" y="3396836"/>
            <a:ext cx="7788500" cy="4789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2" indent="-248286" lvl="1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PAT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IENTS ARE </a:t>
            </a:r>
            <a:r>
              <a:rPr lang="en-US" b="true" sz="23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OFTEN PARTIALLY SURE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, 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NOT 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YES/NO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</a:p>
          <a:p>
            <a:pPr algn="l" marL="496572" indent="-248286" lvl="1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EACH SYMPTOM CONTRIBUTES </a:t>
            </a:r>
            <a:r>
              <a:rPr lang="en-US" b="true" sz="23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A DEGREE OF BELIEF.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</a:p>
          <a:p>
            <a:pPr algn="l" marL="496572" indent="-248286" lvl="1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MEDICAL RULES ARE NOT EQUALLY RELIABLE, SO EACH RULE HAS A </a:t>
            </a:r>
            <a:r>
              <a:rPr lang="en-US" b="true" sz="23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WEIGHT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</a:p>
          <a:p>
            <a:pPr algn="l" marL="496572" indent="-248286" lvl="1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STRONG SYMPTOMS </a:t>
            </a:r>
            <a:r>
              <a:rPr lang="en-US" b="true" sz="23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INCREASE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CONFIDENCE, WEAK OR NEGATIVE ONES </a:t>
            </a:r>
            <a:r>
              <a:rPr lang="en-US" b="true" sz="23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REDUCE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IT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</a:p>
          <a:p>
            <a:pPr algn="l" marL="496572" indent="-248286" lvl="1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FINAL DIAGNOSIS IS THE </a:t>
            </a:r>
            <a:r>
              <a:rPr lang="en-US" b="true" sz="23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COMBINED CONFIDENCE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FROM ALL EVIDENCE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029700" y="0"/>
            <a:ext cx="9258300" cy="9258300"/>
          </a:xfrm>
          <a:custGeom>
            <a:avLst/>
            <a:gdLst/>
            <a:ahLst/>
            <a:cxnLst/>
            <a:rect r="r" b="b" t="t" l="l"/>
            <a:pathLst>
              <a:path h="9258300" w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09357" y="1143000"/>
            <a:ext cx="7845046" cy="1699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65"/>
              </a:lnSpc>
            </a:pPr>
            <a:r>
              <a:rPr lang="en-US" sz="6500" b="true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Handling Certainty Factors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3960" y="9631826"/>
            <a:ext cx="1408773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839" y="9258300"/>
            <a:ext cx="22035035" cy="3565748"/>
            <a:chOff x="0" y="0"/>
            <a:chExt cx="5803466" cy="9391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03466" cy="939127"/>
            </a:xfrm>
            <a:custGeom>
              <a:avLst/>
              <a:gdLst/>
              <a:ahLst/>
              <a:cxnLst/>
              <a:rect r="r" b="b" t="t" l="l"/>
              <a:pathLst>
                <a:path h="939127" w="5803466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803466" cy="939127"/>
              </a:xfrm>
              <a:custGeom>
                <a:avLst/>
                <a:gdLst/>
                <a:ahLst/>
                <a:cxnLst/>
                <a:rect r="r" b="b" t="t" l="l"/>
                <a:pathLst>
                  <a:path h="939127" w="5803466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20972414" y="371908"/>
              <a:ext cx="621043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b="true" sz="2299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23503525" y="251322"/>
              <a:ext cx="939975" cy="791929"/>
            </a:xfrm>
            <a:custGeom>
              <a:avLst/>
              <a:gdLst/>
              <a:ahLst/>
              <a:cxnLst/>
              <a:rect r="r" b="b" t="t" l="l"/>
              <a:pathLst>
                <a:path h="791929" w="939975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0" y="0"/>
            <a:ext cx="9258300" cy="9258300"/>
          </a:xfrm>
          <a:custGeom>
            <a:avLst/>
            <a:gdLst/>
            <a:ahLst/>
            <a:cxnLst/>
            <a:rect r="r" b="b" t="t" l="l"/>
            <a:pathLst>
              <a:path h="9258300" w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769842" y="2909081"/>
            <a:ext cx="7740771" cy="4789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1" indent="-248285" lvl="1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THE SYSTEM DO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ES NOT 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AS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K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SYM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P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T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MS </a:t>
            </a:r>
            <a:r>
              <a:rPr lang="en-US" b="true" sz="23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RANDOMLY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</a:p>
          <a:p>
            <a:pPr algn="l" marL="496571" indent="-248285" lvl="1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IT TRACKS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THE </a:t>
            </a:r>
            <a:r>
              <a:rPr lang="en-US" b="true" sz="23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MOST LIKELY DISEASES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SO FAR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</a:p>
          <a:p>
            <a:pPr algn="l" marL="496571" indent="-248285" lvl="1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EACH POSSIBLE QUESTION 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I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S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VALUATED B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Y 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HOW MUCH IT </a:t>
            </a:r>
            <a:r>
              <a:rPr lang="en-US" b="true" sz="23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REDUCES UNCERTAINTY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</a:p>
          <a:p>
            <a:pPr algn="l" marL="496571" indent="-248285" lvl="1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QUESTIONS THAT </a:t>
            </a:r>
            <a:r>
              <a:rPr lang="en-US" b="true" sz="23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BEST SEPARATE DIAGNOSES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ARE ASKED FIRST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</a:p>
          <a:p>
            <a:pPr algn="l" marL="496571" indent="-248285" lvl="1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TH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IS L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EA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DS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T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O FEWER QUESTIONS AND A </a:t>
            </a:r>
            <a:r>
              <a:rPr lang="en-US" b="true" sz="23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FASTER DIAGNOSIS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837391" y="1427821"/>
            <a:ext cx="7605673" cy="871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true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Information Gain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3960" y="9631826"/>
            <a:ext cx="1408773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839" y="9258300"/>
            <a:ext cx="22035035" cy="3565748"/>
            <a:chOff x="0" y="0"/>
            <a:chExt cx="5803466" cy="9391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03466" cy="939127"/>
            </a:xfrm>
            <a:custGeom>
              <a:avLst/>
              <a:gdLst/>
              <a:ahLst/>
              <a:cxnLst/>
              <a:rect r="r" b="b" t="t" l="l"/>
              <a:pathLst>
                <a:path h="939127" w="5803466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803466" cy="939127"/>
              </a:xfrm>
              <a:custGeom>
                <a:avLst/>
                <a:gdLst/>
                <a:ahLst/>
                <a:cxnLst/>
                <a:rect r="r" b="b" t="t" l="l"/>
                <a:pathLst>
                  <a:path h="939127" w="5803466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20972414" y="371908"/>
              <a:ext cx="621043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b="true" sz="2299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23503525" y="251322"/>
              <a:ext cx="939975" cy="791929"/>
            </a:xfrm>
            <a:custGeom>
              <a:avLst/>
              <a:gdLst/>
              <a:ahLst/>
              <a:cxnLst/>
              <a:rect r="r" b="b" t="t" l="l"/>
              <a:pathLst>
                <a:path h="791929" w="939975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053217" y="4272280"/>
            <a:ext cx="6181566" cy="871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b="true" sz="6500" u="sng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  <a:hlinkClick r:id="rId3" tooltip="https://www.loom.com/share/a40c4501ecbe4f4eb6a55d322789b772"/>
              </a:rPr>
              <a:t>Project Demo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13960" y="9631826"/>
            <a:ext cx="1408773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839" y="9258300"/>
            <a:ext cx="22035035" cy="3565748"/>
            <a:chOff x="0" y="0"/>
            <a:chExt cx="5803466" cy="9391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03466" cy="939127"/>
            </a:xfrm>
            <a:custGeom>
              <a:avLst/>
              <a:gdLst/>
              <a:ahLst/>
              <a:cxnLst/>
              <a:rect r="r" b="b" t="t" l="l"/>
              <a:pathLst>
                <a:path h="939127" w="5803466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803466" cy="939127"/>
              </a:xfrm>
              <a:custGeom>
                <a:avLst/>
                <a:gdLst/>
                <a:ahLst/>
                <a:cxnLst/>
                <a:rect r="r" b="b" t="t" l="l"/>
                <a:pathLst>
                  <a:path h="939127" w="5803466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20972414" y="371908"/>
              <a:ext cx="621043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b="true" sz="2299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23503525" y="251322"/>
              <a:ext cx="939975" cy="791929"/>
            </a:xfrm>
            <a:custGeom>
              <a:avLst/>
              <a:gdLst/>
              <a:ahLst/>
              <a:cxnLst/>
              <a:rect r="r" b="b" t="t" l="l"/>
              <a:pathLst>
                <a:path h="791929" w="939975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029700" y="0"/>
            <a:ext cx="9258300" cy="9258300"/>
          </a:xfrm>
          <a:custGeom>
            <a:avLst/>
            <a:gdLst/>
            <a:ahLst/>
            <a:cxnLst/>
            <a:rect r="r" b="b" t="t" l="l"/>
            <a:pathLst>
              <a:path h="9258300" w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65903" y="3389826"/>
            <a:ext cx="7788500" cy="455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DIAG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NOSIS IS </a:t>
            </a:r>
            <a:r>
              <a:rPr lang="en-US" b="true" sz="26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STATEFUL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;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HTTP I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S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b="true" sz="26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STATELESS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</a:p>
          <a:p>
            <a:pPr algn="l" marL="561341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NODE.JS SPAWNS 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A PYTHON PROCESS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b="true" sz="26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PER SESSION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</a:p>
          <a:p>
            <a:pPr algn="l" marL="561341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ACH USER GETS AN </a:t>
            </a:r>
            <a:r>
              <a:rPr lang="en-US" b="true" sz="26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ISOLATED REASONING ENGINE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</a:p>
          <a:p>
            <a:pPr algn="l" marL="561341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IDLE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PRO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CE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S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SE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S AUTO-TERMINATE </a:t>
            </a:r>
            <a:r>
              <a:rPr lang="en-US" b="true" sz="2600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AFTER 5 MINUTES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7630" y="1143000"/>
            <a:ext cx="7845046" cy="1699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65"/>
              </a:lnSpc>
            </a:pPr>
            <a:r>
              <a:rPr lang="en-US" sz="6500" b="true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System Architecture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3960" y="9631826"/>
            <a:ext cx="1408773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839" y="9258300"/>
            <a:ext cx="22035035" cy="3565748"/>
            <a:chOff x="0" y="0"/>
            <a:chExt cx="5803466" cy="9391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03466" cy="939127"/>
            </a:xfrm>
            <a:custGeom>
              <a:avLst/>
              <a:gdLst/>
              <a:ahLst/>
              <a:cxnLst/>
              <a:rect r="r" b="b" t="t" l="l"/>
              <a:pathLst>
                <a:path h="939127" w="5803466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803466" cy="939127"/>
              </a:xfrm>
              <a:custGeom>
                <a:avLst/>
                <a:gdLst/>
                <a:ahLst/>
                <a:cxnLst/>
                <a:rect r="r" b="b" t="t" l="l"/>
                <a:pathLst>
                  <a:path h="939127" w="5803466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20972414" y="371908"/>
              <a:ext cx="621043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b="true" sz="2299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23503525" y="251322"/>
              <a:ext cx="939975" cy="791929"/>
            </a:xfrm>
            <a:custGeom>
              <a:avLst/>
              <a:gdLst/>
              <a:ahLst/>
              <a:cxnLst/>
              <a:rect r="r" b="b" t="t" l="l"/>
              <a:pathLst>
                <a:path h="791929" w="939975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5165244" y="4272280"/>
            <a:ext cx="7957511" cy="871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u="sng" b="true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Code Explanation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13960" y="9631826"/>
            <a:ext cx="1408773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27839" y="9258300"/>
            <a:ext cx="22035035" cy="3565748"/>
            <a:chOff x="0" y="0"/>
            <a:chExt cx="5803466" cy="9391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03466" cy="939127"/>
            </a:xfrm>
            <a:custGeom>
              <a:avLst/>
              <a:gdLst/>
              <a:ahLst/>
              <a:cxnLst/>
              <a:rect r="r" b="b" t="t" l="l"/>
              <a:pathLst>
                <a:path h="939127" w="5803466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803466" cy="939127"/>
              </a:xfrm>
              <a:custGeom>
                <a:avLst/>
                <a:gdLst/>
                <a:ahLst/>
                <a:cxnLst/>
                <a:rect r="r" b="b" t="t" l="l"/>
                <a:pathLst>
                  <a:path h="939127" w="5803466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20972414" y="371908"/>
              <a:ext cx="621043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b="true" sz="2299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23503525" y="251322"/>
              <a:ext cx="939975" cy="791929"/>
            </a:xfrm>
            <a:custGeom>
              <a:avLst/>
              <a:gdLst/>
              <a:ahLst/>
              <a:cxnLst/>
              <a:rect r="r" b="b" t="t" l="l"/>
              <a:pathLst>
                <a:path h="791929" w="939975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748517" y="4272280"/>
            <a:ext cx="4790967" cy="871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true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Thank You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13960" y="9631826"/>
            <a:ext cx="1408773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DAG7aJsxHE0</dc:identifier>
  <dcterms:modified xsi:type="dcterms:W3CDTF">2011-08-01T06:04:30Z</dcterms:modified>
  <cp:revision>1</cp:revision>
  <dc:title>Understanding the Importance of Advances in Medical Research</dc:title>
</cp:coreProperties>
</file>

<file path=docProps/thumbnail.jpeg>
</file>